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3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9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6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1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6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5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У2. Задачи компьютерного зрения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Занятие №</a:t>
            </a:r>
            <a:r>
              <a:rPr lang="en-US" dirty="0"/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30582" y="5349875"/>
            <a:ext cx="9330836" cy="263983"/>
            <a:chOff x="1757835" y="5468947"/>
            <a:chExt cx="9330836" cy="263983"/>
          </a:xfrm>
        </p:grpSpPr>
        <p:cxnSp>
          <p:nvCxnSpPr>
            <p:cNvPr id="5" name="Straight Connector 4"/>
            <p:cNvCxnSpPr>
              <a:endCxn id="23" idx="6"/>
            </p:cNvCxnSpPr>
            <p:nvPr/>
          </p:nvCxnSpPr>
          <p:spPr>
            <a:xfrm>
              <a:off x="1888913" y="5600025"/>
              <a:ext cx="91997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75783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59016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160197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6137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562559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63740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64921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6610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367283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06217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757061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44565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13425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2651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 rot="18568983">
            <a:off x="1577271" y="4633604"/>
            <a:ext cx="136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Цилиндрическая панорама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 rot="18568983">
            <a:off x="927903" y="4826498"/>
            <a:ext cx="125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Виды панорам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 rot="18568983">
            <a:off x="2608961" y="4939168"/>
            <a:ext cx="6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RANSAC</a:t>
            </a:r>
          </a:p>
        </p:txBody>
      </p:sp>
      <p:sp>
        <p:nvSpPr>
          <p:cNvPr id="32" name="TextBox 31"/>
          <p:cNvSpPr txBox="1"/>
          <p:nvPr/>
        </p:nvSpPr>
        <p:spPr>
          <a:xfrm rot="18568983">
            <a:off x="3197396" y="4859796"/>
            <a:ext cx="9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Пирамиды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 rot="18568983">
            <a:off x="3853125" y="4711148"/>
            <a:ext cx="101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Простейшие нейроны</a:t>
            </a:r>
            <a:endParaRPr lang="en-US" sz="12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81033" y="5241379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366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1887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18568983">
            <a:off x="4454775" y="4803480"/>
            <a:ext cx="122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Кросс-энтропия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 rot="18568983">
            <a:off x="5145732" y="4671142"/>
            <a:ext cx="126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/>
              <a:t>Полносвязный</a:t>
            </a:r>
            <a:r>
              <a:rPr lang="ru-RU" sz="1200" dirty="0"/>
              <a:t> классификатор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 rot="18568983">
            <a:off x="5957710" y="4636046"/>
            <a:ext cx="1015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Проблемы обучения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 rot="18568983">
            <a:off x="6810155" y="4824433"/>
            <a:ext cx="72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Свертки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 rot="18568983">
            <a:off x="7552909" y="4808489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CNN</a:t>
            </a:r>
          </a:p>
        </p:txBody>
      </p:sp>
      <p:sp>
        <p:nvSpPr>
          <p:cNvPr id="43" name="TextBox 42"/>
          <p:cNvSpPr txBox="1"/>
          <p:nvPr/>
        </p:nvSpPr>
        <p:spPr>
          <a:xfrm rot="18568983">
            <a:off x="8152562" y="4464071"/>
            <a:ext cx="127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Генератор и дискриминатор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 rot="18568983">
            <a:off x="8940787" y="4800191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GAN</a:t>
            </a:r>
          </a:p>
        </p:txBody>
      </p:sp>
      <p:sp>
        <p:nvSpPr>
          <p:cNvPr id="45" name="TextBox 44"/>
          <p:cNvSpPr txBox="1"/>
          <p:nvPr/>
        </p:nvSpPr>
        <p:spPr>
          <a:xfrm rot="18568983">
            <a:off x="9629384" y="4819517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WGAN</a:t>
            </a:r>
          </a:p>
        </p:txBody>
      </p:sp>
      <p:sp>
        <p:nvSpPr>
          <p:cNvPr id="46" name="TextBox 45"/>
          <p:cNvSpPr txBox="1"/>
          <p:nvPr/>
        </p:nvSpPr>
        <p:spPr>
          <a:xfrm rot="18568983">
            <a:off x="10318277" y="4763475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81" y="5228296"/>
            <a:ext cx="1704246" cy="17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00163" cy="45667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dirty="0" smtClean="0"/>
                  <a:t>Бинарная классификация</a:t>
                </a:r>
              </a:p>
              <a:p>
                <a:pPr lvl="1"/>
                <a:r>
                  <a:rPr lang="ru-RU" dirty="0" smtClean="0"/>
                  <a:t>Есть ли на изображении пешеход?</a:t>
                </a:r>
              </a:p>
              <a:p>
                <a:pPr lvl="1"/>
                <a:r>
                  <a:rPr lang="ru-RU" dirty="0" smtClean="0"/>
                  <a:t>Бинарный ответ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 smtClean="0"/>
                  <a:t>, 1 – </a:t>
                </a:r>
                <a:r>
                  <a:rPr lang="ru-RU" dirty="0" smtClean="0"/>
                  <a:t>да, 0 – нет.</a:t>
                </a:r>
              </a:p>
              <a:p>
                <a:r>
                  <a:rPr lang="ru-RU" dirty="0" err="1" smtClean="0"/>
                  <a:t>Многоклассовая</a:t>
                </a:r>
                <a:r>
                  <a:rPr lang="ru-RU" dirty="0" smtClean="0"/>
                  <a:t> классификация:</a:t>
                </a:r>
              </a:p>
              <a:p>
                <a:pPr lvl="1"/>
                <a:r>
                  <a:rPr lang="ru-RU" dirty="0" smtClean="0"/>
                  <a:t>Какой из заданных </a:t>
                </a:r>
                <a:r>
                  <a:rPr lang="en-US" dirty="0" smtClean="0"/>
                  <a:t>s </a:t>
                </a:r>
                <a:r>
                  <a:rPr lang="ru-RU" dirty="0" smtClean="0"/>
                  <a:t>классов на данном изображении?</a:t>
                </a:r>
              </a:p>
              <a:p>
                <a:pPr lvl="1"/>
                <a:r>
                  <a:rPr lang="ru-RU" dirty="0" smtClean="0"/>
                  <a:t>Ответ – метка класса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 smtClean="0"/>
                  <a:t>;</a:t>
                </a:r>
              </a:p>
              <a:p>
                <a:pPr lvl="1"/>
                <a:r>
                  <a:rPr lang="ru-RU" dirty="0" smtClean="0"/>
                  <a:t>Обычно ответ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ru-RU" dirty="0" smtClean="0"/>
                  <a:t>Какие еще примеры есть?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00163" cy="4566786"/>
              </a:xfrm>
              <a:blipFill>
                <a:blip r:embed="rId2"/>
                <a:stretch>
                  <a:fillRect l="-1770" t="-2933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43" y="1027906"/>
            <a:ext cx="4147657" cy="2327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43" y="4244829"/>
            <a:ext cx="4155126" cy="19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Простейшие нейроны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733675" cy="16668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1692655"/>
            <a:ext cx="28575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39872" y="3573858"/>
                <a:ext cx="5213928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872" y="3573858"/>
                <a:ext cx="5213928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Elbow Connector 7"/>
          <p:cNvCxnSpPr>
            <a:stCxn id="6" idx="1"/>
            <a:endCxn id="5" idx="1"/>
          </p:cNvCxnSpPr>
          <p:nvPr/>
        </p:nvCxnSpPr>
        <p:spPr>
          <a:xfrm rot="10800000" flipH="1">
            <a:off x="6139872" y="2607055"/>
            <a:ext cx="2356428" cy="1462228"/>
          </a:xfrm>
          <a:prstGeom prst="bentConnector3">
            <a:avLst>
              <a:gd name="adj1" fmla="val -97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39872" y="4862865"/>
                <a:ext cx="5213928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- </a:t>
                </a:r>
                <a:r>
                  <a:rPr lang="ru-RU" dirty="0" smtClean="0"/>
                  <a:t>функция активации(например, </a:t>
                </a:r>
                <a:r>
                  <a:rPr lang="en-US" dirty="0" smtClean="0"/>
                  <a:t>sign)</a:t>
                </a:r>
                <a:r>
                  <a:rPr lang="en-US" dirty="0"/>
                  <a:t>;</a:t>
                </a:r>
                <a:r>
                  <a:rPr lang="en-US" dirty="0" smtClean="0"/>
                  <a:t> </a:t>
                </a:r>
                <a:endParaRPr lang="ru-RU" b="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- </a:t>
                </a:r>
                <a:r>
                  <a:rPr lang="ru-RU" dirty="0" smtClean="0"/>
                  <a:t>весовые коэффициенты,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- </a:t>
                </a:r>
                <a:r>
                  <a:rPr lang="ru-RU" dirty="0" smtClean="0"/>
                  <a:t>порог</a:t>
                </a:r>
                <a:r>
                  <a:rPr lang="ru-RU" dirty="0"/>
                  <a:t>.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872" y="4862865"/>
                <a:ext cx="5213928" cy="668645"/>
              </a:xfrm>
              <a:prstGeom prst="rect">
                <a:avLst/>
              </a:prstGeom>
              <a:blipFill>
                <a:blip r:embed="rId5"/>
                <a:stretch>
                  <a:fillRect l="-701" t="-5505" b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1455"/>
            <a:ext cx="2733675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Много классов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817690" cy="23411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23628" y="2332181"/>
                <a:ext cx="3730172" cy="1058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sz="2400" dirty="0" smtClean="0"/>
                  <a:t>Уверенность алгоритма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628" y="2332181"/>
                <a:ext cx="3730172" cy="1058175"/>
              </a:xfrm>
              <a:prstGeom prst="rect">
                <a:avLst/>
              </a:prstGeom>
              <a:blipFill>
                <a:blip r:embed="rId3"/>
                <a:stretch>
                  <a:fillRect l="-5065" t="-9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4655890" y="2861269"/>
            <a:ext cx="29677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59344" y="4446165"/>
            <a:ext cx="2458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Тоже нейрон!</a:t>
            </a:r>
            <a:endParaRPr lang="en-US" sz="2400" b="1" dirty="0"/>
          </a:p>
        </p:txBody>
      </p:sp>
      <p:cxnSp>
        <p:nvCxnSpPr>
          <p:cNvPr id="10" name="Straight Arrow Connector 9"/>
          <p:cNvCxnSpPr>
            <a:stCxn id="8" idx="0"/>
            <a:endCxn id="5" idx="2"/>
          </p:cNvCxnSpPr>
          <p:nvPr/>
        </p:nvCxnSpPr>
        <p:spPr>
          <a:xfrm flipV="1">
            <a:off x="9488714" y="3390356"/>
            <a:ext cx="0" cy="1055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200" y="5202431"/>
            <a:ext cx="5050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Как понять, нужно ли настраивать веса или не нужно?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15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Метрики. Кросс-энтропия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199" y="1690688"/>
                <a:ext cx="9346036" cy="2633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/>
                  <a:t>Посмотрим частоту встречаемости каждого класса – получим некоторое </a:t>
                </a:r>
                <a:r>
                  <a:rPr lang="ru-RU" sz="2000" b="1" dirty="0" smtClean="0"/>
                  <a:t>распределение</a:t>
                </a:r>
                <a:r>
                  <a:rPr lang="en-US" sz="2000" dirty="0" smtClean="0"/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/>
                  <a:t>Сама функция: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𝐶𝑟𝑜𝑠𝑠𝑒𝑛𝑡𝑟𝑜𝑝𝑦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0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P – </a:t>
                </a:r>
                <a:r>
                  <a:rPr lang="ru-RU" sz="2000" dirty="0" smtClean="0"/>
                  <a:t>правильное значение для объекта, </a:t>
                </a:r>
                <a:r>
                  <a:rPr lang="en-US" sz="2000" dirty="0" smtClean="0"/>
                  <a:t>Q – </a:t>
                </a:r>
                <a:r>
                  <a:rPr lang="ru-RU" sz="2000" dirty="0" smtClean="0"/>
                  <a:t>результат работы алгоритма</a:t>
                </a:r>
                <a:endParaRPr lang="en-US" sz="20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/>
                  <a:t>Что есть каждый элемент отсюда?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/>
                  <a:t>В общем случае сложно, но в бинарном получается такая формула: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𝐵𝐶𝐸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 smtClean="0"/>
                  <a:t> </a:t>
                </a:r>
                <a:r>
                  <a:rPr lang="ru-RU" sz="2000" dirty="0" smtClean="0"/>
                  <a:t>Почему?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9346036" cy="2633798"/>
              </a:xfrm>
              <a:prstGeom prst="rect">
                <a:avLst/>
              </a:prstGeom>
              <a:blipFill>
                <a:blip r:embed="rId2"/>
                <a:stretch>
                  <a:fillRect l="-522" t="-1157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4324486"/>
            <a:ext cx="6666667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43818" cy="4351338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Inp</a:t>
            </a:r>
            <a:r>
              <a:rPr lang="en-US" sz="2400" dirty="0" smtClean="0"/>
              <a:t> = 2, w = 0.5, goal=0.8.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Err = 0.2. </a:t>
            </a:r>
            <a:r>
              <a:rPr lang="ru-RU" sz="2400" dirty="0" smtClean="0"/>
              <a:t>Как уменьшить?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F’ = 2*err = 0.4</a:t>
            </a:r>
            <a:r>
              <a:rPr lang="ru-RU" sz="2400" dirty="0" smtClean="0"/>
              <a:t>, т.е. функция растет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О</a:t>
            </a:r>
            <a:r>
              <a:rPr lang="ru-RU" sz="2400" dirty="0" smtClean="0"/>
              <a:t>тнимем от веса, </a:t>
            </a:r>
            <a:r>
              <a:rPr lang="en-US" sz="2400" dirty="0" smtClean="0"/>
              <a:t>w = 0.1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Опять те же действия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Получим </a:t>
            </a:r>
            <a:r>
              <a:rPr lang="en-US" sz="2400" dirty="0" smtClean="0"/>
              <a:t>w=1.3</a:t>
            </a:r>
          </a:p>
          <a:p>
            <a:endParaRPr lang="ru-RU" sz="2400" dirty="0"/>
          </a:p>
          <a:p>
            <a:r>
              <a:rPr lang="ru-RU" sz="2400" dirty="0" smtClean="0"/>
              <a:t>Как исправить?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19" y="1372027"/>
            <a:ext cx="2238687" cy="2629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18" y="4136231"/>
            <a:ext cx="2181529" cy="2391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75" y="4117179"/>
            <a:ext cx="2162477" cy="2410161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4" idx="3"/>
            <a:endCxn id="5" idx="0"/>
          </p:cNvCxnSpPr>
          <p:nvPr/>
        </p:nvCxnSpPr>
        <p:spPr>
          <a:xfrm>
            <a:off x="8161806" y="2686661"/>
            <a:ext cx="1990577" cy="14495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  <a:endCxn id="6" idx="3"/>
          </p:cNvCxnSpPr>
          <p:nvPr/>
        </p:nvCxnSpPr>
        <p:spPr>
          <a:xfrm flipH="1" flipV="1">
            <a:off x="7440352" y="5322260"/>
            <a:ext cx="1621266" cy="9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 smtClean="0"/>
              <a:t>Много считать – долго, сложно, поэтому </a:t>
            </a:r>
            <a:r>
              <a:rPr lang="en-US" dirty="0" smtClean="0"/>
              <a:t>SGD;</a:t>
            </a:r>
          </a:p>
          <a:p>
            <a:r>
              <a:rPr lang="ru-RU" dirty="0" smtClean="0"/>
              <a:t>Но могут возникать проблемы. Какие?</a:t>
            </a:r>
          </a:p>
          <a:p>
            <a:r>
              <a:rPr lang="ru-RU" dirty="0" smtClean="0"/>
              <a:t>Поэтому можно найти компромисс – считать по всем изображениям, но меньшего объема – мини-</a:t>
            </a:r>
            <a:r>
              <a:rPr lang="ru-RU" dirty="0" err="1" smtClean="0"/>
              <a:t>батчевый</a:t>
            </a:r>
            <a:r>
              <a:rPr lang="ru-RU" dirty="0" smtClean="0"/>
              <a:t> подход</a:t>
            </a:r>
          </a:p>
          <a:p>
            <a:r>
              <a:rPr lang="ru-RU" dirty="0" smtClean="0"/>
              <a:t>Как формировать эти </a:t>
            </a:r>
            <a:r>
              <a:rPr lang="ru-RU" dirty="0" err="1" smtClean="0"/>
              <a:t>батчи</a:t>
            </a:r>
            <a:r>
              <a:rPr lang="ru-RU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Повторение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44406" cy="4351338"/>
          </a:xfrm>
        </p:spPr>
        <p:txBody>
          <a:bodyPr/>
          <a:lstStyle/>
          <a:p>
            <a:r>
              <a:rPr lang="ru-RU" dirty="0" smtClean="0"/>
              <a:t>Какую задачу мы будем решать?</a:t>
            </a:r>
          </a:p>
          <a:p>
            <a:r>
              <a:rPr lang="ru-RU" dirty="0" smtClean="0"/>
              <a:t>Какие виды этой задачи могут быть?</a:t>
            </a:r>
          </a:p>
          <a:p>
            <a:r>
              <a:rPr lang="ru-RU" dirty="0" smtClean="0"/>
              <a:t>Каким образом удается определять много классов?</a:t>
            </a:r>
          </a:p>
          <a:p>
            <a:r>
              <a:rPr lang="ru-RU" dirty="0" smtClean="0"/>
              <a:t>Как определять качество модели? </a:t>
            </a:r>
          </a:p>
          <a:p>
            <a:r>
              <a:rPr lang="ru-RU" dirty="0" smtClean="0"/>
              <a:t>Какое будем использовать в классификации?</a:t>
            </a:r>
          </a:p>
          <a:p>
            <a:r>
              <a:rPr lang="ru-RU" dirty="0" smtClean="0"/>
              <a:t>Как меняем веса одного нейрона? </a:t>
            </a:r>
          </a:p>
          <a:p>
            <a:r>
              <a:rPr lang="ru-RU" dirty="0" smtClean="0"/>
              <a:t>Какие методы и какие проблемы решает каждый?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595" y="2376691"/>
            <a:ext cx="3249205" cy="324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61" y="2540892"/>
            <a:ext cx="4000803" cy="3000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 err="1" smtClean="0"/>
              <a:t>i</a:t>
            </a:r>
            <a:r>
              <a:rPr lang="en-US" dirty="0" smtClean="0"/>
              <a:t> in range(…):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686725" cy="4701010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 папке 2</a:t>
            </a:r>
            <a:r>
              <a:rPr lang="en-US" baseline="30000" dirty="0" err="1" smtClean="0"/>
              <a:t>nd</a:t>
            </a:r>
            <a:r>
              <a:rPr lang="en-US" dirty="0" smtClean="0"/>
              <a:t> Task </a:t>
            </a:r>
            <a:r>
              <a:rPr lang="ru-RU" dirty="0" smtClean="0"/>
              <a:t>в </a:t>
            </a:r>
            <a:r>
              <a:rPr lang="ru-RU" dirty="0" smtClean="0"/>
              <a:t>ноутбуке</a:t>
            </a:r>
            <a:r>
              <a:rPr lang="en-US" dirty="0" smtClean="0"/>
              <a:t> </a:t>
            </a:r>
            <a:r>
              <a:rPr lang="en-US" dirty="0" err="1" smtClean="0"/>
              <a:t>SimpleNet.ipynb</a:t>
            </a:r>
            <a:r>
              <a:rPr lang="ru-RU" dirty="0" smtClean="0"/>
              <a:t> </a:t>
            </a:r>
            <a:r>
              <a:rPr lang="ru-RU" dirty="0" smtClean="0"/>
              <a:t>реализуем обучение нейрона, который обсуждали: </a:t>
            </a:r>
            <a:r>
              <a:rPr lang="en-US" dirty="0" err="1" smtClean="0"/>
              <a:t>inp</a:t>
            </a:r>
            <a:r>
              <a:rPr lang="en-US" dirty="0" smtClean="0"/>
              <a:t>=2, w=0.5, goal=0.8, alpha=0.1.</a:t>
            </a:r>
          </a:p>
          <a:p>
            <a:r>
              <a:rPr lang="ru-RU" dirty="0" smtClean="0"/>
              <a:t>Допишем цикл обучения: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 smtClean="0"/>
              <a:t>Получаем предсказание</a:t>
            </a:r>
            <a:r>
              <a:rPr lang="en-US" dirty="0" smtClean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 smtClean="0"/>
              <a:t>Считаем ошибку(нужно для </a:t>
            </a:r>
            <a:r>
              <a:rPr lang="ru-RU" dirty="0" err="1" smtClean="0"/>
              <a:t>логирования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 smtClean="0"/>
              <a:t>Считаем, как нужно изменить веса</a:t>
            </a:r>
            <a:r>
              <a:rPr lang="en-US" dirty="0" smtClean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 smtClean="0"/>
              <a:t>Меняем вес и выводим номер итерации, ошибку и вес</a:t>
            </a:r>
            <a:r>
              <a:rPr lang="en-US" dirty="0" smtClean="0"/>
              <a:t>;</a:t>
            </a:r>
          </a:p>
          <a:p>
            <a:r>
              <a:rPr lang="ru-RU" dirty="0" smtClean="0"/>
              <a:t>В результате выводим полученный нами вес и сравниваем с теоретическим.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282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У2. Задачи компьютерного зрения</vt:lpstr>
      <vt:lpstr>Классификация</vt:lpstr>
      <vt:lpstr>Простейшие нейроны</vt:lpstr>
      <vt:lpstr>Много классов</vt:lpstr>
      <vt:lpstr>Метрики. Кросс-энтропия</vt:lpstr>
      <vt:lpstr>Обучение</vt:lpstr>
      <vt:lpstr>Проблемы</vt:lpstr>
      <vt:lpstr>Повторение</vt:lpstr>
      <vt:lpstr>for i in range(…):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У2. Задачи компьютерного зрения</dc:title>
  <dc:creator>Mike</dc:creator>
  <cp:lastModifiedBy>Mike</cp:lastModifiedBy>
  <cp:revision>60</cp:revision>
  <dcterms:created xsi:type="dcterms:W3CDTF">2022-07-01T11:39:54Z</dcterms:created>
  <dcterms:modified xsi:type="dcterms:W3CDTF">2022-07-04T19:01:22Z</dcterms:modified>
</cp:coreProperties>
</file>